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
  </p:notesMasterIdLst>
  <p:sldIdLst>
    <p:sldId id="256" r:id="rId2"/>
    <p:sldId id="257" r:id="rId3"/>
    <p:sldId id="261" r:id="rId4"/>
    <p:sldId id="258" r:id="rId5"/>
    <p:sldId id="259" r:id="rId6"/>
    <p:sldId id="260"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7C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023" autoAdjust="0"/>
  </p:normalViewPr>
  <p:slideViewPr>
    <p:cSldViewPr>
      <p:cViewPr varScale="1">
        <p:scale>
          <a:sx n="95" d="100"/>
          <a:sy n="95" d="100"/>
        </p:scale>
        <p:origin x="206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DE4F14-06AE-4117-87F7-E946BBD49902}" type="datetimeFigureOut">
              <a:rPr lang="en-US" smtClean="0"/>
              <a:t>1/21/2016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AC24F2-D890-42B2-A9F7-949B9A50E6D6}" type="slidenum">
              <a:rPr lang="en-US" smtClean="0"/>
              <a:t>‹#›</a:t>
            </a:fld>
            <a:endParaRPr lang="en-US"/>
          </a:p>
        </p:txBody>
      </p:sp>
    </p:spTree>
    <p:extLst>
      <p:ext uri="{BB962C8B-B14F-4D97-AF65-F5344CB8AC3E}">
        <p14:creationId xmlns:p14="http://schemas.microsoft.com/office/powerpoint/2010/main" val="956499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C24F2-D890-42B2-A9F7-949B9A50E6D6}" type="slidenum">
              <a:rPr lang="en-US" smtClean="0"/>
              <a:t>1</a:t>
            </a:fld>
            <a:endParaRPr lang="en-US"/>
          </a:p>
        </p:txBody>
      </p:sp>
    </p:spTree>
    <p:extLst>
      <p:ext uri="{BB962C8B-B14F-4D97-AF65-F5344CB8AC3E}">
        <p14:creationId xmlns:p14="http://schemas.microsoft.com/office/powerpoint/2010/main" val="1678765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London-based</a:t>
            </a:r>
            <a:r>
              <a:rPr lang="en-US" baseline="0" dirty="0" smtClean="0"/>
              <a:t> </a:t>
            </a:r>
            <a:r>
              <a:rPr lang="en-US" dirty="0" smtClean="0"/>
              <a:t>holding company WPP Group is the world’s largest</a:t>
            </a:r>
            <a:r>
              <a:rPr lang="en-US" baseline="0" dirty="0" smtClean="0"/>
              <a:t> marketing communication services firm, with more than 150 component companies involved in every conceivable aspect of advertising and related business activities. All together, WPP companies have nearly 180,000 employees in more than 100 countries. Trying to report on the annual progress of an organization this complicated is no easy task, but WPP’s intelligent, reader-friendly choices make its online annual reports easy to navigate and consume.</a:t>
            </a:r>
          </a:p>
          <a:p>
            <a:endParaRPr lang="en-US" baseline="0" dirty="0" smtClean="0"/>
          </a:p>
          <a:p>
            <a:r>
              <a:rPr lang="en-US" baseline="0" dirty="0" smtClean="0"/>
              <a:t>This report can be found at http://www.wpp.com/annualreports/2014/</a:t>
            </a:r>
          </a:p>
          <a:p>
            <a:endParaRPr lang="en-US" baseline="0" dirty="0" smtClean="0"/>
          </a:p>
          <a:p>
            <a:r>
              <a:rPr lang="en-US" baseline="0" dirty="0" smtClean="0"/>
              <a:t>(When the 2015 report is eventually published, we assume it will be found at http://www.wpp.com/annualreports/2015/)</a:t>
            </a:r>
            <a:endParaRPr lang="en-US" dirty="0"/>
          </a:p>
        </p:txBody>
      </p:sp>
      <p:sp>
        <p:nvSpPr>
          <p:cNvPr id="4" name="Slide Number Placeholder 3"/>
          <p:cNvSpPr>
            <a:spLocks noGrp="1"/>
          </p:cNvSpPr>
          <p:nvPr>
            <p:ph type="sldNum" sz="quarter" idx="10"/>
          </p:nvPr>
        </p:nvSpPr>
        <p:spPr/>
        <p:txBody>
          <a:bodyPr/>
          <a:lstStyle/>
          <a:p>
            <a:fld id="{22AC24F2-D890-42B2-A9F7-949B9A50E6D6}" type="slidenum">
              <a:rPr lang="en-US" smtClean="0"/>
              <a:t>2</a:t>
            </a:fld>
            <a:endParaRPr lang="en-US"/>
          </a:p>
        </p:txBody>
      </p:sp>
    </p:spTree>
    <p:extLst>
      <p:ext uri="{BB962C8B-B14F-4D97-AF65-F5344CB8AC3E}">
        <p14:creationId xmlns:p14="http://schemas.microsoft.com/office/powerpoint/2010/main" val="364732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a:t>
            </a:r>
            <a:r>
              <a:rPr lang="en-US" baseline="0" dirty="0" smtClean="0"/>
              <a:t> a quick detour to the video that plays when visitors click the “View the video” link on the landing page. Viewers can see and jump to section headers embedded in the video by hovering over the dots within the player timeline. This is a nice touch that helps overcome one of the major traditional drawbacks of video—being unable to find and jump to target sections quickly and easily, forcing viewers to use the hit-and-miss tactic of fast-forwarding or rewinding.</a:t>
            </a:r>
            <a:endParaRPr lang="en-US" dirty="0"/>
          </a:p>
        </p:txBody>
      </p:sp>
      <p:sp>
        <p:nvSpPr>
          <p:cNvPr id="4" name="Slide Number Placeholder 3"/>
          <p:cNvSpPr>
            <a:spLocks noGrp="1"/>
          </p:cNvSpPr>
          <p:nvPr>
            <p:ph type="sldNum" sz="quarter" idx="10"/>
          </p:nvPr>
        </p:nvSpPr>
        <p:spPr/>
        <p:txBody>
          <a:bodyPr/>
          <a:lstStyle/>
          <a:p>
            <a:fld id="{22AC24F2-D890-42B2-A9F7-949B9A50E6D6}" type="slidenum">
              <a:rPr lang="en-US" smtClean="0"/>
              <a:t>3</a:t>
            </a:fld>
            <a:endParaRPr lang="en-US"/>
          </a:p>
        </p:txBody>
      </p:sp>
    </p:spTree>
    <p:extLst>
      <p:ext uri="{BB962C8B-B14F-4D97-AF65-F5344CB8AC3E}">
        <p14:creationId xmlns:p14="http://schemas.microsoft.com/office/powerpoint/2010/main" val="623251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a:t>
            </a:r>
            <a:r>
              <a:rPr lang="en-US" baseline="0" dirty="0" smtClean="0"/>
              <a:t> scrolling down the landing page (one “swipe’s worth” on a tablet), readers can access seven concise summaries that convey the report’s high-level messages. Together, these summaries provide an effective executive summary than can be read in just a few minutes. In each summary section, readers can click through to additional layers of detail if they’re interested.</a:t>
            </a:r>
          </a:p>
          <a:p>
            <a:endParaRPr lang="en-US" baseline="0" dirty="0" smtClean="0"/>
          </a:p>
          <a:p>
            <a:r>
              <a:rPr lang="en-US" baseline="0" dirty="0" smtClean="0"/>
              <a:t>One style note to mention: We might’ve chosen something other than “pre-digested” in the intro label here, both to avoid the unpleasant connotation of digestion and because digesting or otherwise processing information is something that the reader ultimately does, not the writer.</a:t>
            </a:r>
            <a:endParaRPr lang="en-US" dirty="0"/>
          </a:p>
        </p:txBody>
      </p:sp>
      <p:sp>
        <p:nvSpPr>
          <p:cNvPr id="4" name="Slide Number Placeholder 3"/>
          <p:cNvSpPr>
            <a:spLocks noGrp="1"/>
          </p:cNvSpPr>
          <p:nvPr>
            <p:ph type="sldNum" sz="quarter" idx="10"/>
          </p:nvPr>
        </p:nvSpPr>
        <p:spPr/>
        <p:txBody>
          <a:bodyPr/>
          <a:lstStyle/>
          <a:p>
            <a:fld id="{22AC24F2-D890-42B2-A9F7-949B9A50E6D6}" type="slidenum">
              <a:rPr lang="en-US" smtClean="0"/>
              <a:t>4</a:t>
            </a:fld>
            <a:endParaRPr lang="en-US"/>
          </a:p>
        </p:txBody>
      </p:sp>
    </p:spTree>
    <p:extLst>
      <p:ext uri="{BB962C8B-B14F-4D97-AF65-F5344CB8AC3E}">
        <p14:creationId xmlns:p14="http://schemas.microsoft.com/office/powerpoint/2010/main" val="186239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section summaries are admirably</a:t>
            </a:r>
            <a:r>
              <a:rPr lang="en-US" baseline="0" dirty="0" smtClean="0"/>
              <a:t> concise.</a:t>
            </a:r>
            <a:endParaRPr lang="en-US" dirty="0"/>
          </a:p>
        </p:txBody>
      </p:sp>
      <p:sp>
        <p:nvSpPr>
          <p:cNvPr id="4" name="Slide Number Placeholder 3"/>
          <p:cNvSpPr>
            <a:spLocks noGrp="1"/>
          </p:cNvSpPr>
          <p:nvPr>
            <p:ph type="sldNum" sz="quarter" idx="10"/>
          </p:nvPr>
        </p:nvSpPr>
        <p:spPr/>
        <p:txBody>
          <a:bodyPr/>
          <a:lstStyle/>
          <a:p>
            <a:fld id="{22AC24F2-D890-42B2-A9F7-949B9A50E6D6}" type="slidenum">
              <a:rPr lang="en-US" smtClean="0"/>
              <a:t>5</a:t>
            </a:fld>
            <a:endParaRPr lang="en-US"/>
          </a:p>
        </p:txBody>
      </p:sp>
    </p:spTree>
    <p:extLst>
      <p:ext uri="{BB962C8B-B14F-4D97-AF65-F5344CB8AC3E}">
        <p14:creationId xmlns:p14="http://schemas.microsoft.com/office/powerpoint/2010/main" val="1427906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a:t>
            </a:r>
            <a:r>
              <a:rPr lang="en-US" baseline="0" dirty="0" smtClean="0"/>
              <a:t> scrolling/swiping one more time, readers see links to a PDF of the entire report and to a subsection with just the annual financial statements. Navigation links at the bottom of the page make it easy to jump back to individual sections in the report.</a:t>
            </a:r>
          </a:p>
          <a:p>
            <a:endParaRPr lang="en-US" baseline="0" dirty="0" smtClean="0"/>
          </a:p>
          <a:p>
            <a:r>
              <a:rPr lang="en-US" baseline="0" dirty="0" smtClean="0"/>
              <a:t>One interesting technical behavior here that we would have to consider a design mistake: The circles under “Follow us” are empty because an ad blocker in the browser we used prevented the display of the social media icons for Twitter, Facebook, LinkedIn, Google+, and YouTube.</a:t>
            </a:r>
            <a:endParaRPr lang="en-US" dirty="0"/>
          </a:p>
        </p:txBody>
      </p:sp>
      <p:sp>
        <p:nvSpPr>
          <p:cNvPr id="4" name="Slide Number Placeholder 3"/>
          <p:cNvSpPr>
            <a:spLocks noGrp="1"/>
          </p:cNvSpPr>
          <p:nvPr>
            <p:ph type="sldNum" sz="quarter" idx="10"/>
          </p:nvPr>
        </p:nvSpPr>
        <p:spPr/>
        <p:txBody>
          <a:bodyPr/>
          <a:lstStyle/>
          <a:p>
            <a:fld id="{22AC24F2-D890-42B2-A9F7-949B9A50E6D6}" type="slidenum">
              <a:rPr lang="en-US" smtClean="0"/>
              <a:t>6</a:t>
            </a:fld>
            <a:endParaRPr lang="en-US"/>
          </a:p>
        </p:txBody>
      </p:sp>
    </p:spTree>
    <p:extLst>
      <p:ext uri="{BB962C8B-B14F-4D97-AF65-F5344CB8AC3E}">
        <p14:creationId xmlns:p14="http://schemas.microsoft.com/office/powerpoint/2010/main" val="3662182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final</a:t>
            </a:r>
            <a:r>
              <a:rPr lang="en-US" baseline="0" dirty="0" smtClean="0"/>
              <a:t> feature of the landing page: The “Annual Reports &amp; Accounts 2014” title in the top center has a top-down menu that offers one-click access to two other annually issued reports that many site visitors will be curious about, in addition to the conventional Annual Report. One of these is on the subject of sustainability and the other highlights WPP’s pro bono work.</a:t>
            </a:r>
          </a:p>
          <a:p>
            <a:endParaRPr lang="en-US" baseline="0" dirty="0" smtClean="0"/>
          </a:p>
          <a:p>
            <a:r>
              <a:rPr lang="en-US" baseline="0" dirty="0" smtClean="0"/>
              <a:t>This screen also showcases two key design elements: the color palette that unifies the entire web package and the thematically related artwork that helps tie all the parts together while suggesting WPP’s global reach (the illustrations were commissioned from artists all over Africa). Few report writers can afford to commission custom artwork for their reports, as WPP does for its annual reports, but careful use of free and low-cost stock images (and color palettes based on that imagery) can help any business communicator accomplish the same goal.</a:t>
            </a:r>
            <a:endParaRPr lang="en-US" dirty="0"/>
          </a:p>
        </p:txBody>
      </p:sp>
      <p:sp>
        <p:nvSpPr>
          <p:cNvPr id="4" name="Slide Number Placeholder 3"/>
          <p:cNvSpPr>
            <a:spLocks noGrp="1"/>
          </p:cNvSpPr>
          <p:nvPr>
            <p:ph type="sldNum" sz="quarter" idx="10"/>
          </p:nvPr>
        </p:nvSpPr>
        <p:spPr/>
        <p:txBody>
          <a:bodyPr/>
          <a:lstStyle/>
          <a:p>
            <a:fld id="{22AC24F2-D890-42B2-A9F7-949B9A50E6D6}" type="slidenum">
              <a:rPr lang="en-US" smtClean="0"/>
              <a:t>7</a:t>
            </a:fld>
            <a:endParaRPr lang="en-US"/>
          </a:p>
        </p:txBody>
      </p:sp>
    </p:spTree>
    <p:extLst>
      <p:ext uri="{BB962C8B-B14F-4D97-AF65-F5344CB8AC3E}">
        <p14:creationId xmlns:p14="http://schemas.microsoft.com/office/powerpoint/2010/main" val="445710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 feature that may seem minor but definitely improves readability by facilitating navigation. Each major section of the annual report has its own clickable table of contents in the left margin, so readers can easily jump forward (or backward) as their interests take them. </a:t>
            </a:r>
            <a:endParaRPr lang="en-US" dirty="0"/>
          </a:p>
        </p:txBody>
      </p:sp>
      <p:sp>
        <p:nvSpPr>
          <p:cNvPr id="4" name="Slide Number Placeholder 3"/>
          <p:cNvSpPr>
            <a:spLocks noGrp="1"/>
          </p:cNvSpPr>
          <p:nvPr>
            <p:ph type="sldNum" sz="quarter" idx="10"/>
          </p:nvPr>
        </p:nvSpPr>
        <p:spPr/>
        <p:txBody>
          <a:bodyPr/>
          <a:lstStyle/>
          <a:p>
            <a:fld id="{22AC24F2-D890-42B2-A9F7-949B9A50E6D6}" type="slidenum">
              <a:rPr lang="en-US" smtClean="0"/>
              <a:t>8</a:t>
            </a:fld>
            <a:endParaRPr lang="en-US"/>
          </a:p>
        </p:txBody>
      </p:sp>
    </p:spTree>
    <p:extLst>
      <p:ext uri="{BB962C8B-B14F-4D97-AF65-F5344CB8AC3E}">
        <p14:creationId xmlns:p14="http://schemas.microsoft.com/office/powerpoint/2010/main" val="3907142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Lastly, the report also renders</a:t>
            </a:r>
            <a:r>
              <a:rPr lang="en-US" baseline="0" dirty="0" smtClean="0"/>
              <a:t> nicely on small mobile devices. The short, straightforward headlines and clear navigation links are key aspects of mobile readability.</a:t>
            </a:r>
            <a:endParaRPr lang="en-US" dirty="0"/>
          </a:p>
        </p:txBody>
      </p:sp>
      <p:sp>
        <p:nvSpPr>
          <p:cNvPr id="4" name="Slide Number Placeholder 3"/>
          <p:cNvSpPr>
            <a:spLocks noGrp="1"/>
          </p:cNvSpPr>
          <p:nvPr>
            <p:ph type="sldNum" sz="quarter" idx="10"/>
          </p:nvPr>
        </p:nvSpPr>
        <p:spPr/>
        <p:txBody>
          <a:bodyPr/>
          <a:lstStyle/>
          <a:p>
            <a:fld id="{22AC24F2-D890-42B2-A9F7-949B9A50E6D6}" type="slidenum">
              <a:rPr lang="en-US" smtClean="0"/>
              <a:t>9</a:t>
            </a:fld>
            <a:endParaRPr lang="en-US"/>
          </a:p>
        </p:txBody>
      </p:sp>
    </p:spTree>
    <p:extLst>
      <p:ext uri="{BB962C8B-B14F-4D97-AF65-F5344CB8AC3E}">
        <p14:creationId xmlns:p14="http://schemas.microsoft.com/office/powerpoint/2010/main" val="2006181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2B5E5408-F4BB-4C86-9C61-B446B0D31D36}" type="datetimeFigureOut">
              <a:rPr lang="en-US" smtClean="0"/>
              <a:pPr/>
              <a:t>1/21/2016</a:t>
            </a:fld>
            <a:endParaRPr lang="en-US"/>
          </a:p>
        </p:txBody>
      </p:sp>
      <p:sp>
        <p:nvSpPr>
          <p:cNvPr id="17" name="Footer Placeholder 16"/>
          <p:cNvSpPr>
            <a:spLocks noGrp="1"/>
          </p:cNvSpPr>
          <p:nvPr>
            <p:ph type="ftr" sz="quarter" idx="11"/>
          </p:nvPr>
        </p:nvSpPr>
        <p:spPr>
          <a:xfrm>
            <a:off x="2898648" y="6355080"/>
            <a:ext cx="3474720" cy="365760"/>
          </a:xfrm>
          <a:prstGeom prst="rect">
            <a:avLst/>
          </a:prstGeom>
        </p:spPr>
        <p:txBody>
          <a:bodyPr/>
          <a:lstStyle/>
          <a:p>
            <a:endParaRPr lang="en-US" dirty="0"/>
          </a:p>
        </p:txBody>
      </p:sp>
      <p:sp>
        <p:nvSpPr>
          <p:cNvPr id="29" name="Slide Number Placeholder 28"/>
          <p:cNvSpPr>
            <a:spLocks noGrp="1"/>
          </p:cNvSpPr>
          <p:nvPr>
            <p:ph type="sldNum" sz="quarter" idx="12"/>
          </p:nvPr>
        </p:nvSpPr>
        <p:spPr>
          <a:xfrm>
            <a:off x="1216152" y="6355080"/>
            <a:ext cx="1219200" cy="365760"/>
          </a:xfrm>
          <a:prstGeom prst="rect">
            <a:avLst/>
          </a:prstGeom>
        </p:spPr>
        <p:txBody>
          <a:bodyPr/>
          <a:lstStyle/>
          <a:p>
            <a:fld id="{07F3F220-A92B-4003-B64E-7BAA0293B38B}"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5E5408-F4BB-4C86-9C61-B446B0D31D36}" type="datetimeFigureOut">
              <a:rPr lang="en-US" smtClean="0"/>
              <a:pPr/>
              <a:t>1/21/2016</a:t>
            </a:fld>
            <a:endParaRPr lang="en-US"/>
          </a:p>
        </p:txBody>
      </p:sp>
      <p:sp>
        <p:nvSpPr>
          <p:cNvPr id="5" name="Footer Placeholder 4"/>
          <p:cNvSpPr>
            <a:spLocks noGrp="1"/>
          </p:cNvSpPr>
          <p:nvPr>
            <p:ph type="ftr" sz="quarter" idx="11"/>
          </p:nvPr>
        </p:nvSpPr>
        <p:spPr>
          <a:xfrm>
            <a:off x="2898648" y="6356350"/>
            <a:ext cx="3505200" cy="365760"/>
          </a:xfrm>
          <a:prstGeom prst="rect">
            <a:avLst/>
          </a:prstGeom>
        </p:spPr>
        <p:txBody>
          <a:bodyPr/>
          <a:lstStyle/>
          <a:p>
            <a:endParaRPr lang="en-US"/>
          </a:p>
        </p:txBody>
      </p:sp>
      <p:sp>
        <p:nvSpPr>
          <p:cNvPr id="6" name="Slide Number Placeholder 5"/>
          <p:cNvSpPr>
            <a:spLocks noGrp="1"/>
          </p:cNvSpPr>
          <p:nvPr>
            <p:ph type="sldNum" sz="quarter" idx="12"/>
          </p:nvPr>
        </p:nvSpPr>
        <p:spPr>
          <a:xfrm>
            <a:off x="612648" y="6356350"/>
            <a:ext cx="1981200" cy="365760"/>
          </a:xfrm>
          <a:prstGeom prst="rect">
            <a:avLst/>
          </a:prstGeom>
        </p:spPr>
        <p:txBody>
          <a:bodyPr/>
          <a:lstStyle/>
          <a:p>
            <a:fld id="{07F3F220-A92B-4003-B64E-7BAA0293B38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5E5408-F4BB-4C86-9C61-B446B0D31D36}" type="datetimeFigureOut">
              <a:rPr lang="en-US" smtClean="0"/>
              <a:pPr/>
              <a:t>1/21/2016</a:t>
            </a:fld>
            <a:endParaRPr lang="en-US"/>
          </a:p>
        </p:txBody>
      </p:sp>
      <p:sp>
        <p:nvSpPr>
          <p:cNvPr id="5" name="Footer Placeholder 4"/>
          <p:cNvSpPr>
            <a:spLocks noGrp="1"/>
          </p:cNvSpPr>
          <p:nvPr>
            <p:ph type="ftr" sz="quarter" idx="11"/>
          </p:nvPr>
        </p:nvSpPr>
        <p:spPr>
          <a:xfrm>
            <a:off x="2898648" y="6356350"/>
            <a:ext cx="3505200" cy="365760"/>
          </a:xfrm>
          <a:prstGeom prst="rect">
            <a:avLst/>
          </a:prstGeom>
        </p:spPr>
        <p:txBody>
          <a:bodyPr/>
          <a:lstStyle/>
          <a:p>
            <a:endParaRPr lang="en-US"/>
          </a:p>
        </p:txBody>
      </p:sp>
      <p:sp>
        <p:nvSpPr>
          <p:cNvPr id="6" name="Slide Number Placeholder 5"/>
          <p:cNvSpPr>
            <a:spLocks noGrp="1"/>
          </p:cNvSpPr>
          <p:nvPr>
            <p:ph type="sldNum" sz="quarter" idx="12"/>
          </p:nvPr>
        </p:nvSpPr>
        <p:spPr>
          <a:xfrm>
            <a:off x="612648" y="6356350"/>
            <a:ext cx="1981200" cy="365760"/>
          </a:xfrm>
          <a:prstGeom prst="rect">
            <a:avLst/>
          </a:prstGeom>
        </p:spPr>
        <p:txBody>
          <a:bodyPr/>
          <a:lstStyle/>
          <a:p>
            <a:fld id="{07F3F220-A92B-4003-B64E-7BAA0293B38B}"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2B5E5408-F4BB-4C86-9C61-B446B0D31D36}" type="datetimeFigureOut">
              <a:rPr lang="en-US" smtClean="0"/>
              <a:pPr/>
              <a:t>1/21/2016</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Footer Placeholder 4"/>
          <p:cNvSpPr txBox="1">
            <a:spLocks/>
          </p:cNvSpPr>
          <p:nvPr userDrawn="1"/>
        </p:nvSpPr>
        <p:spPr>
          <a:xfrm>
            <a:off x="609600" y="6356350"/>
            <a:ext cx="5791200" cy="36576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Bovée and Thill Business Communication Hall of Fame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2B5E5408-F4BB-4C86-9C61-B446B0D31D36}" type="datetimeFigureOut">
              <a:rPr lang="en-US" smtClean="0"/>
              <a:pPr/>
              <a:t>1/21/2016</a:t>
            </a:fld>
            <a:endParaRPr lang="en-US"/>
          </a:p>
        </p:txBody>
      </p:sp>
      <p:sp>
        <p:nvSpPr>
          <p:cNvPr id="5" name="Footer Placeholder 4"/>
          <p:cNvSpPr>
            <a:spLocks noGrp="1"/>
          </p:cNvSpPr>
          <p:nvPr>
            <p:ph type="ftr" sz="quarter" idx="11"/>
          </p:nvPr>
        </p:nvSpPr>
        <p:spPr>
          <a:xfrm>
            <a:off x="2898648" y="6355080"/>
            <a:ext cx="3474720" cy="365760"/>
          </a:xfrm>
          <a:prstGeom prst="rect">
            <a:avLst/>
          </a:prstGeom>
        </p:spPr>
        <p:txBody>
          <a:bodyPr/>
          <a:lstStyle/>
          <a:p>
            <a:endParaRPr lang="en-US"/>
          </a:p>
        </p:txBody>
      </p:sp>
      <p:sp>
        <p:nvSpPr>
          <p:cNvPr id="6" name="Slide Number Placeholder 5"/>
          <p:cNvSpPr>
            <a:spLocks noGrp="1"/>
          </p:cNvSpPr>
          <p:nvPr>
            <p:ph type="sldNum" sz="quarter" idx="12"/>
          </p:nvPr>
        </p:nvSpPr>
        <p:spPr>
          <a:xfrm>
            <a:off x="1069848" y="6355080"/>
            <a:ext cx="1520952" cy="365760"/>
          </a:xfrm>
          <a:prstGeom prst="rect">
            <a:avLst/>
          </a:prstGeom>
        </p:spPr>
        <p:txBody>
          <a:bodyPr/>
          <a:lstStyle/>
          <a:p>
            <a:fld id="{07F3F220-A92B-4003-B64E-7BAA0293B38B}"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B5E5408-F4BB-4C86-9C61-B446B0D31D36}" type="datetimeFigureOut">
              <a:rPr lang="en-US" smtClean="0"/>
              <a:pPr/>
              <a:t>1/21/2016</a:t>
            </a:fld>
            <a:endParaRPr lang="en-US"/>
          </a:p>
        </p:txBody>
      </p:sp>
      <p:sp>
        <p:nvSpPr>
          <p:cNvPr id="6" name="Footer Placeholder 5"/>
          <p:cNvSpPr>
            <a:spLocks noGrp="1"/>
          </p:cNvSpPr>
          <p:nvPr>
            <p:ph type="ftr" sz="quarter" idx="11"/>
          </p:nvPr>
        </p:nvSpPr>
        <p:spPr>
          <a:xfrm>
            <a:off x="2898648" y="6356350"/>
            <a:ext cx="3505200" cy="365760"/>
          </a:xfrm>
          <a:prstGeom prst="rect">
            <a:avLst/>
          </a:prstGeom>
        </p:spPr>
        <p:txBody>
          <a:bodyPr/>
          <a:lstStyle/>
          <a:p>
            <a:endParaRPr lang="en-US"/>
          </a:p>
        </p:txBody>
      </p:sp>
      <p:sp>
        <p:nvSpPr>
          <p:cNvPr id="7" name="Slide Number Placeholder 6"/>
          <p:cNvSpPr>
            <a:spLocks noGrp="1"/>
          </p:cNvSpPr>
          <p:nvPr>
            <p:ph type="sldNum" sz="quarter" idx="12"/>
          </p:nvPr>
        </p:nvSpPr>
        <p:spPr>
          <a:xfrm>
            <a:off x="612648" y="6356350"/>
            <a:ext cx="1981200" cy="365760"/>
          </a:xfrm>
          <a:prstGeom prst="rect">
            <a:avLst/>
          </a:prstGeom>
        </p:spPr>
        <p:txBody>
          <a:bodyPr/>
          <a:lstStyle/>
          <a:p>
            <a:fld id="{07F3F220-A92B-4003-B64E-7BAA0293B38B}"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B5E5408-F4BB-4C86-9C61-B446B0D31D36}" type="datetimeFigureOut">
              <a:rPr lang="en-US" smtClean="0"/>
              <a:pPr/>
              <a:t>1/21/2016</a:t>
            </a:fld>
            <a:endParaRPr lang="en-US"/>
          </a:p>
        </p:txBody>
      </p:sp>
      <p:sp>
        <p:nvSpPr>
          <p:cNvPr id="8" name="Footer Placeholder 7"/>
          <p:cNvSpPr>
            <a:spLocks noGrp="1"/>
          </p:cNvSpPr>
          <p:nvPr>
            <p:ph type="ftr" sz="quarter" idx="11"/>
          </p:nvPr>
        </p:nvSpPr>
        <p:spPr>
          <a:xfrm>
            <a:off x="2898648" y="6356350"/>
            <a:ext cx="3505200" cy="365760"/>
          </a:xfrm>
          <a:prstGeom prst="rect">
            <a:avLst/>
          </a:prstGeom>
        </p:spPr>
        <p:txBody>
          <a:bodyPr/>
          <a:lstStyle/>
          <a:p>
            <a:endParaRPr lang="en-US"/>
          </a:p>
        </p:txBody>
      </p:sp>
      <p:sp>
        <p:nvSpPr>
          <p:cNvPr id="9" name="Slide Number Placeholder 8"/>
          <p:cNvSpPr>
            <a:spLocks noGrp="1"/>
          </p:cNvSpPr>
          <p:nvPr>
            <p:ph type="sldNum" sz="quarter" idx="12"/>
          </p:nvPr>
        </p:nvSpPr>
        <p:spPr>
          <a:xfrm>
            <a:off x="612648" y="6356350"/>
            <a:ext cx="1981200" cy="365760"/>
          </a:xfrm>
          <a:prstGeom prst="rect">
            <a:avLst/>
          </a:prstGeom>
        </p:spPr>
        <p:txBody>
          <a:bodyPr/>
          <a:lstStyle/>
          <a:p>
            <a:fld id="{07F3F220-A92B-4003-B64E-7BAA0293B38B}"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B5E5408-F4BB-4C86-9C61-B446B0D31D36}" type="datetimeFigureOut">
              <a:rPr lang="en-US" smtClean="0"/>
              <a:pPr/>
              <a:t>1/21/2016</a:t>
            </a:fld>
            <a:endParaRPr lang="en-US"/>
          </a:p>
        </p:txBody>
      </p:sp>
      <p:sp>
        <p:nvSpPr>
          <p:cNvPr id="4" name="Footer Placeholder 3"/>
          <p:cNvSpPr>
            <a:spLocks noGrp="1"/>
          </p:cNvSpPr>
          <p:nvPr>
            <p:ph type="ftr" sz="quarter" idx="11"/>
          </p:nvPr>
        </p:nvSpPr>
        <p:spPr>
          <a:xfrm>
            <a:off x="2898648" y="6356350"/>
            <a:ext cx="3505200" cy="365760"/>
          </a:xfrm>
          <a:prstGeom prst="rect">
            <a:avLst/>
          </a:prstGeom>
        </p:spPr>
        <p:txBody>
          <a:bodyPr/>
          <a:lstStyle/>
          <a:p>
            <a:endParaRPr lang="en-US"/>
          </a:p>
        </p:txBody>
      </p:sp>
      <p:sp>
        <p:nvSpPr>
          <p:cNvPr id="5" name="Slide Number Placeholder 4"/>
          <p:cNvSpPr>
            <a:spLocks noGrp="1"/>
          </p:cNvSpPr>
          <p:nvPr>
            <p:ph type="sldNum" sz="quarter" idx="12"/>
          </p:nvPr>
        </p:nvSpPr>
        <p:spPr>
          <a:xfrm>
            <a:off x="612648" y="6356350"/>
            <a:ext cx="1981200" cy="365760"/>
          </a:xfrm>
          <a:prstGeom prst="rect">
            <a:avLst/>
          </a:prstGeom>
        </p:spPr>
        <p:txBody>
          <a:bodyPr/>
          <a:lstStyle/>
          <a:p>
            <a:fld id="{07F3F220-A92B-4003-B64E-7BAA0293B38B}"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5E5408-F4BB-4C86-9C61-B446B0D31D36}" type="datetimeFigureOut">
              <a:rPr lang="en-US" smtClean="0"/>
              <a:pPr/>
              <a:t>1/21/2016</a:t>
            </a:fld>
            <a:endParaRPr lang="en-US"/>
          </a:p>
        </p:txBody>
      </p:sp>
      <p:sp>
        <p:nvSpPr>
          <p:cNvPr id="3" name="Footer Placeholder 2"/>
          <p:cNvSpPr>
            <a:spLocks noGrp="1"/>
          </p:cNvSpPr>
          <p:nvPr>
            <p:ph type="ftr" sz="quarter" idx="11"/>
          </p:nvPr>
        </p:nvSpPr>
        <p:spPr>
          <a:xfrm>
            <a:off x="2898648" y="6356350"/>
            <a:ext cx="3505200" cy="365760"/>
          </a:xfrm>
          <a:prstGeom prst="rect">
            <a:avLst/>
          </a:prstGeom>
        </p:spPr>
        <p:txBody>
          <a:bodyPr/>
          <a:lstStyle/>
          <a:p>
            <a:endParaRPr lang="en-US"/>
          </a:p>
        </p:txBody>
      </p:sp>
      <p:sp>
        <p:nvSpPr>
          <p:cNvPr id="4" name="Slide Number Placeholder 3"/>
          <p:cNvSpPr>
            <a:spLocks noGrp="1"/>
          </p:cNvSpPr>
          <p:nvPr>
            <p:ph type="sldNum" sz="quarter" idx="12"/>
          </p:nvPr>
        </p:nvSpPr>
        <p:spPr>
          <a:xfrm>
            <a:off x="612648" y="6356350"/>
            <a:ext cx="1981200" cy="365760"/>
          </a:xfrm>
          <a:prstGeom prst="rect">
            <a:avLst/>
          </a:prstGeom>
        </p:spPr>
        <p:txBody>
          <a:bodyPr/>
          <a:lstStyle/>
          <a:p>
            <a:fld id="{07F3F220-A92B-4003-B64E-7BAA0293B38B}"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B5E5408-F4BB-4C86-9C61-B446B0D31D36}" type="datetimeFigureOut">
              <a:rPr lang="en-US" smtClean="0"/>
              <a:pPr/>
              <a:t>1/21/2016</a:t>
            </a:fld>
            <a:endParaRPr lang="en-US"/>
          </a:p>
        </p:txBody>
      </p:sp>
      <p:sp>
        <p:nvSpPr>
          <p:cNvPr id="6" name="Footer Placeholder 5"/>
          <p:cNvSpPr>
            <a:spLocks noGrp="1"/>
          </p:cNvSpPr>
          <p:nvPr>
            <p:ph type="ftr" sz="quarter" idx="11"/>
          </p:nvPr>
        </p:nvSpPr>
        <p:spPr>
          <a:xfrm>
            <a:off x="2898648" y="6356350"/>
            <a:ext cx="3505200" cy="365760"/>
          </a:xfrm>
          <a:prstGeom prst="rect">
            <a:avLst/>
          </a:prstGeom>
        </p:spPr>
        <p:txBody>
          <a:bodyPr/>
          <a:lstStyle/>
          <a:p>
            <a:endParaRPr lang="en-US"/>
          </a:p>
        </p:txBody>
      </p:sp>
      <p:sp>
        <p:nvSpPr>
          <p:cNvPr id="7" name="Slide Number Placeholder 6"/>
          <p:cNvSpPr>
            <a:spLocks noGrp="1"/>
          </p:cNvSpPr>
          <p:nvPr>
            <p:ph type="sldNum" sz="quarter" idx="12"/>
          </p:nvPr>
        </p:nvSpPr>
        <p:spPr>
          <a:xfrm>
            <a:off x="612648" y="6356350"/>
            <a:ext cx="1981200" cy="365760"/>
          </a:xfrm>
          <a:prstGeom prst="rect">
            <a:avLst/>
          </a:prstGeom>
        </p:spPr>
        <p:txBody>
          <a:bodyPr/>
          <a:lstStyle/>
          <a:p>
            <a:fld id="{07F3F220-A92B-4003-B64E-7BAA0293B38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B5E5408-F4BB-4C86-9C61-B446B0D31D36}" type="datetimeFigureOut">
              <a:rPr lang="en-US" smtClean="0"/>
              <a:pPr/>
              <a:t>1/21/2016</a:t>
            </a:fld>
            <a:endParaRPr lang="en-US"/>
          </a:p>
        </p:txBody>
      </p:sp>
      <p:sp>
        <p:nvSpPr>
          <p:cNvPr id="6" name="Footer Placeholder 5"/>
          <p:cNvSpPr>
            <a:spLocks noGrp="1"/>
          </p:cNvSpPr>
          <p:nvPr>
            <p:ph type="ftr" sz="quarter" idx="11"/>
          </p:nvPr>
        </p:nvSpPr>
        <p:spPr>
          <a:xfrm>
            <a:off x="2898648" y="6356350"/>
            <a:ext cx="3505200" cy="365760"/>
          </a:xfrm>
          <a:prstGeom prst="rect">
            <a:avLst/>
          </a:prstGeom>
        </p:spPr>
        <p:txBody>
          <a:bodyPr/>
          <a:lstStyle/>
          <a:p>
            <a:endParaRPr lang="en-US"/>
          </a:p>
        </p:txBody>
      </p:sp>
      <p:sp>
        <p:nvSpPr>
          <p:cNvPr id="7" name="Slide Number Placeholder 6"/>
          <p:cNvSpPr>
            <a:spLocks noGrp="1"/>
          </p:cNvSpPr>
          <p:nvPr>
            <p:ph type="sldNum" sz="quarter" idx="12"/>
          </p:nvPr>
        </p:nvSpPr>
        <p:spPr>
          <a:xfrm>
            <a:off x="612648" y="6356350"/>
            <a:ext cx="1981200" cy="365760"/>
          </a:xfrm>
          <a:prstGeom prst="rect">
            <a:avLst/>
          </a:prstGeom>
        </p:spPr>
        <p:txBody>
          <a:bodyPr/>
          <a:lstStyle/>
          <a:p>
            <a:fld id="{07F3F220-A92B-4003-B64E-7BAA0293B38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2B5E5408-F4BB-4C86-9C61-B446B0D31D36}" type="datetimeFigureOut">
              <a:rPr lang="en-US" smtClean="0"/>
              <a:pPr/>
              <a:t>1/21/2016</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3886200"/>
            <a:ext cx="7010400" cy="990600"/>
          </a:xfrm>
        </p:spPr>
        <p:txBody>
          <a:bodyPr>
            <a:normAutofit/>
          </a:bodyPr>
          <a:lstStyle/>
          <a:p>
            <a:r>
              <a:rPr lang="en-US" sz="2000" dirty="0" smtClean="0">
                <a:latin typeface="+mn-lt"/>
              </a:rPr>
              <a:t>Bovée and Thill</a:t>
            </a:r>
            <a:r>
              <a:rPr lang="en-US" sz="2800" dirty="0" smtClean="0">
                <a:latin typeface="+mn-lt"/>
              </a:rPr>
              <a:t/>
            </a:r>
            <a:br>
              <a:rPr lang="en-US" sz="2800" dirty="0" smtClean="0">
                <a:latin typeface="+mn-lt"/>
              </a:rPr>
            </a:br>
            <a:r>
              <a:rPr lang="en-US" sz="2800" dirty="0" smtClean="0">
                <a:latin typeface="+mn-lt"/>
              </a:rPr>
              <a:t>Business Communication Hall of Fame</a:t>
            </a:r>
            <a:endParaRPr lang="en-US" sz="2800" dirty="0">
              <a:latin typeface="+mn-lt"/>
            </a:endParaRPr>
          </a:p>
        </p:txBody>
      </p:sp>
      <p:sp>
        <p:nvSpPr>
          <p:cNvPr id="3" name="Subtitle 2"/>
          <p:cNvSpPr>
            <a:spLocks noGrp="1"/>
          </p:cNvSpPr>
          <p:nvPr>
            <p:ph type="subTitle" idx="1"/>
          </p:nvPr>
        </p:nvSpPr>
        <p:spPr>
          <a:xfrm>
            <a:off x="1219200" y="5124450"/>
            <a:ext cx="7010400" cy="533400"/>
          </a:xfrm>
        </p:spPr>
        <p:txBody>
          <a:bodyPr/>
          <a:lstStyle/>
          <a:p>
            <a:r>
              <a:rPr lang="en-US" b="1" dirty="0" smtClean="0">
                <a:latin typeface="+mn-lt"/>
              </a:rPr>
              <a:t>WPP simplifies a complex communication challenge</a:t>
            </a:r>
            <a:endParaRPr lang="en-US" b="1" dirty="0">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990600"/>
          </a:xfrm>
        </p:spPr>
        <p:txBody>
          <a:bodyPr lIns="0" anchor="ctr">
            <a:normAutofit/>
          </a:bodyPr>
          <a:lstStyle/>
          <a:p>
            <a:r>
              <a:rPr lang="en-US" sz="2400" dirty="0" smtClean="0">
                <a:latin typeface="+mn-lt"/>
              </a:rPr>
              <a:t>WPP: Helping readers find their way through a complex report</a:t>
            </a:r>
            <a:endParaRPr lang="en-US" sz="2400" dirty="0">
              <a:latin typeface="+mn-lt"/>
            </a:endParaRPr>
          </a:p>
        </p:txBody>
      </p:sp>
      <p:sp>
        <p:nvSpPr>
          <p:cNvPr id="5" name="TextBox 4"/>
          <p:cNvSpPr txBox="1"/>
          <p:nvPr/>
        </p:nvSpPr>
        <p:spPr>
          <a:xfrm>
            <a:off x="6248400" y="1676400"/>
            <a:ext cx="2651760" cy="1477328"/>
          </a:xfrm>
          <a:prstGeom prst="rect">
            <a:avLst/>
          </a:prstGeom>
          <a:solidFill>
            <a:schemeClr val="accent2">
              <a:lumMod val="50000"/>
            </a:schemeClr>
          </a:solidFill>
        </p:spPr>
        <p:txBody>
          <a:bodyPr wrap="square" rtlCol="0">
            <a:spAutoFit/>
          </a:bodyPr>
          <a:lstStyle/>
          <a:p>
            <a:r>
              <a:rPr lang="en-US" dirty="0" smtClean="0">
                <a:solidFill>
                  <a:schemeClr val="bg1"/>
                </a:solidFill>
              </a:rPr>
              <a:t>First screen of landing page lets readers choose from multiple paths and opt to read or watch video.</a:t>
            </a:r>
            <a:endParaRPr lang="en-US" dirty="0">
              <a:solidFill>
                <a:schemeClr val="bg1"/>
              </a:solidFill>
            </a:endParaRPr>
          </a:p>
        </p:txBody>
      </p:sp>
      <p:sp>
        <p:nvSpPr>
          <p:cNvPr id="6" name="TextBox 5"/>
          <p:cNvSpPr txBox="1"/>
          <p:nvPr/>
        </p:nvSpPr>
        <p:spPr>
          <a:xfrm>
            <a:off x="6248400" y="4267200"/>
            <a:ext cx="2651760" cy="1754326"/>
          </a:xfrm>
          <a:prstGeom prst="rect">
            <a:avLst/>
          </a:prstGeom>
          <a:solidFill>
            <a:schemeClr val="accent2">
              <a:lumMod val="50000"/>
            </a:schemeClr>
          </a:solidFill>
        </p:spPr>
        <p:txBody>
          <a:bodyPr wrap="square" rtlCol="0">
            <a:spAutoFit/>
          </a:bodyPr>
          <a:lstStyle/>
          <a:p>
            <a:r>
              <a:rPr lang="en-US" dirty="0" smtClean="0">
                <a:solidFill>
                  <a:schemeClr val="bg1"/>
                </a:solidFill>
              </a:rPr>
              <a:t>Four major sections are highlighted here as standalone reports.</a:t>
            </a:r>
          </a:p>
          <a:p>
            <a:endParaRPr lang="en-US" dirty="0">
              <a:solidFill>
                <a:schemeClr val="bg1"/>
              </a:solidFill>
            </a:endParaRPr>
          </a:p>
          <a:p>
            <a:r>
              <a:rPr lang="en-US" dirty="0" smtClean="0">
                <a:solidFill>
                  <a:schemeClr val="bg1"/>
                </a:solidFill>
              </a:rPr>
              <a:t>Summaries help readers choose what to click.</a:t>
            </a:r>
            <a:endParaRPr lang="en-US"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676400"/>
            <a:ext cx="5730326" cy="4419600"/>
          </a:xfrm>
          <a:prstGeom prst="rect">
            <a:avLst/>
          </a:prstGeom>
        </p:spPr>
      </p:pic>
      <p:sp>
        <p:nvSpPr>
          <p:cNvPr id="8" name="TextBox 7"/>
          <p:cNvSpPr txBox="1"/>
          <p:nvPr/>
        </p:nvSpPr>
        <p:spPr>
          <a:xfrm>
            <a:off x="457200" y="1143001"/>
            <a:ext cx="5730326" cy="369332"/>
          </a:xfrm>
          <a:prstGeom prst="rect">
            <a:avLst/>
          </a:prstGeom>
          <a:solidFill>
            <a:schemeClr val="accent2">
              <a:lumMod val="50000"/>
            </a:schemeClr>
          </a:solidFill>
        </p:spPr>
        <p:txBody>
          <a:bodyPr wrap="square" lIns="0" rtlCol="0">
            <a:spAutoFit/>
          </a:bodyPr>
          <a:lstStyle/>
          <a:p>
            <a:pPr algn="ctr"/>
            <a:r>
              <a:rPr lang="en-US" dirty="0" smtClean="0">
                <a:solidFill>
                  <a:schemeClr val="bg1"/>
                </a:solidFill>
              </a:rPr>
              <a:t>(screen 1 of 3 on the 2014 annual report landing page)</a:t>
            </a:r>
            <a:endParaRPr lang="en-US" dirty="0">
              <a:solidFill>
                <a:schemeClr val="bg1"/>
              </a:solidFill>
            </a:endParaRPr>
          </a:p>
        </p:txBody>
      </p:sp>
      <p:sp>
        <p:nvSpPr>
          <p:cNvPr id="10" name="Down Arrow 9"/>
          <p:cNvSpPr/>
          <p:nvPr/>
        </p:nvSpPr>
        <p:spPr>
          <a:xfrm>
            <a:off x="5486400" y="59436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990600"/>
          </a:xfrm>
        </p:spPr>
        <p:txBody>
          <a:bodyPr lIns="0" anchor="ctr">
            <a:normAutofit/>
          </a:bodyPr>
          <a:lstStyle/>
          <a:p>
            <a:r>
              <a:rPr lang="en-US" sz="2400" dirty="0" smtClean="0">
                <a:latin typeface="+mn-lt"/>
              </a:rPr>
              <a:t>Offering site visitors an alternative to reading</a:t>
            </a:r>
            <a:endParaRPr lang="en-US" sz="2400" dirty="0">
              <a:latin typeface="+mn-lt"/>
            </a:endParaRPr>
          </a:p>
        </p:txBody>
      </p:sp>
      <p:sp>
        <p:nvSpPr>
          <p:cNvPr id="5" name="TextBox 4"/>
          <p:cNvSpPr txBox="1"/>
          <p:nvPr/>
        </p:nvSpPr>
        <p:spPr>
          <a:xfrm>
            <a:off x="6339840" y="2209800"/>
            <a:ext cx="2651760" cy="1200329"/>
          </a:xfrm>
          <a:prstGeom prst="rect">
            <a:avLst/>
          </a:prstGeom>
          <a:solidFill>
            <a:schemeClr val="accent2">
              <a:lumMod val="50000"/>
            </a:schemeClr>
          </a:solidFill>
        </p:spPr>
        <p:txBody>
          <a:bodyPr wrap="square" rtlCol="0">
            <a:spAutoFit/>
          </a:bodyPr>
          <a:lstStyle/>
          <a:p>
            <a:r>
              <a:rPr lang="en-US" dirty="0" smtClean="0">
                <a:solidFill>
                  <a:schemeClr val="bg1"/>
                </a:solidFill>
              </a:rPr>
              <a:t>Website visitors who would rather watch than read can click the link for a message from the CEO.</a:t>
            </a:r>
            <a:endParaRPr lang="en-US" dirty="0">
              <a:solidFill>
                <a:schemeClr val="bg1"/>
              </a:solidFill>
            </a:endParaRPr>
          </a:p>
        </p:txBody>
      </p:sp>
      <p:sp>
        <p:nvSpPr>
          <p:cNvPr id="8" name="TextBox 7"/>
          <p:cNvSpPr txBox="1"/>
          <p:nvPr/>
        </p:nvSpPr>
        <p:spPr>
          <a:xfrm>
            <a:off x="457200" y="1143001"/>
            <a:ext cx="5730326" cy="369332"/>
          </a:xfrm>
          <a:prstGeom prst="rect">
            <a:avLst/>
          </a:prstGeom>
          <a:solidFill>
            <a:schemeClr val="accent2">
              <a:lumMod val="50000"/>
            </a:schemeClr>
          </a:solidFill>
        </p:spPr>
        <p:txBody>
          <a:bodyPr wrap="square" lIns="0" rtlCol="0">
            <a:spAutoFit/>
          </a:bodyPr>
          <a:lstStyle/>
          <a:p>
            <a:pPr algn="ctr"/>
            <a:r>
              <a:rPr lang="en-US" dirty="0" smtClean="0">
                <a:solidFill>
                  <a:schemeClr val="bg1"/>
                </a:solidFill>
              </a:rPr>
              <a:t>(the embedded video player)</a:t>
            </a:r>
            <a:endParaRPr lang="en-US" dirty="0">
              <a:solidFill>
                <a:schemeClr val="bg1"/>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9167" t="1966" r="18333" b="-1966"/>
          <a:stretch/>
        </p:blipFill>
        <p:spPr>
          <a:xfrm>
            <a:off x="457200" y="1712463"/>
            <a:ext cx="5715000" cy="3914188"/>
          </a:xfrm>
          <a:prstGeom prst="rect">
            <a:avLst/>
          </a:prstGeom>
        </p:spPr>
      </p:pic>
      <p:sp>
        <p:nvSpPr>
          <p:cNvPr id="9" name="TextBox 8"/>
          <p:cNvSpPr txBox="1"/>
          <p:nvPr/>
        </p:nvSpPr>
        <p:spPr>
          <a:xfrm>
            <a:off x="6339840" y="4038600"/>
            <a:ext cx="2651760" cy="1477328"/>
          </a:xfrm>
          <a:prstGeom prst="rect">
            <a:avLst/>
          </a:prstGeom>
          <a:solidFill>
            <a:schemeClr val="accent2">
              <a:lumMod val="50000"/>
            </a:schemeClr>
          </a:solidFill>
        </p:spPr>
        <p:txBody>
          <a:bodyPr wrap="square" rtlCol="0">
            <a:spAutoFit/>
          </a:bodyPr>
          <a:lstStyle/>
          <a:p>
            <a:r>
              <a:rPr lang="en-US" dirty="0" smtClean="0">
                <a:solidFill>
                  <a:schemeClr val="bg1"/>
                </a:solidFill>
              </a:rPr>
              <a:t>Section tags in the play bar overcome one of the biggest downsides of video as a communication medium.</a:t>
            </a:r>
            <a:endParaRPr lang="en-US" dirty="0">
              <a:solidFill>
                <a:schemeClr val="bg1"/>
              </a:solidFill>
            </a:endParaRPr>
          </a:p>
        </p:txBody>
      </p:sp>
      <p:sp>
        <p:nvSpPr>
          <p:cNvPr id="7" name="Oval 6"/>
          <p:cNvSpPr/>
          <p:nvPr/>
        </p:nvSpPr>
        <p:spPr>
          <a:xfrm>
            <a:off x="1143000" y="4495800"/>
            <a:ext cx="1295400" cy="102012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0294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990600"/>
          </a:xfrm>
        </p:spPr>
        <p:txBody>
          <a:bodyPr lIns="0" anchor="ctr">
            <a:normAutofit/>
          </a:bodyPr>
          <a:lstStyle/>
          <a:p>
            <a:r>
              <a:rPr lang="en-US" sz="2400" dirty="0" smtClean="0">
                <a:latin typeface="+mn-lt"/>
              </a:rPr>
              <a:t>Summarizing major topics for time-pressed readers</a:t>
            </a:r>
            <a:endParaRPr lang="en-US" sz="2400" dirty="0">
              <a:latin typeface="+mn-lt"/>
            </a:endParaRPr>
          </a:p>
        </p:txBody>
      </p:sp>
      <p:sp>
        <p:nvSpPr>
          <p:cNvPr id="6" name="TextBox 5"/>
          <p:cNvSpPr txBox="1"/>
          <p:nvPr/>
        </p:nvSpPr>
        <p:spPr>
          <a:xfrm>
            <a:off x="6248400" y="4648200"/>
            <a:ext cx="2651760" cy="1477328"/>
          </a:xfrm>
          <a:prstGeom prst="rect">
            <a:avLst/>
          </a:prstGeom>
          <a:solidFill>
            <a:schemeClr val="accent2">
              <a:lumMod val="50000"/>
            </a:schemeClr>
          </a:solidFill>
        </p:spPr>
        <p:txBody>
          <a:bodyPr wrap="square" rtlCol="0">
            <a:spAutoFit/>
          </a:bodyPr>
          <a:lstStyle/>
          <a:p>
            <a:r>
              <a:rPr lang="en-US" dirty="0" smtClean="0">
                <a:solidFill>
                  <a:schemeClr val="bg1"/>
                </a:solidFill>
              </a:rPr>
              <a:t>Section headers are utterly clear and straight-forward, with no gimmicky word play or other potential stumbling blocks.</a:t>
            </a:r>
            <a:endParaRPr lang="en-US" dirty="0">
              <a:solidFill>
                <a:schemeClr val="bg1"/>
              </a:solidFill>
            </a:endParaRPr>
          </a:p>
        </p:txBody>
      </p:sp>
      <p:sp>
        <p:nvSpPr>
          <p:cNvPr id="8" name="TextBox 7"/>
          <p:cNvSpPr txBox="1"/>
          <p:nvPr/>
        </p:nvSpPr>
        <p:spPr>
          <a:xfrm>
            <a:off x="457200" y="1143001"/>
            <a:ext cx="5730326" cy="369332"/>
          </a:xfrm>
          <a:prstGeom prst="rect">
            <a:avLst/>
          </a:prstGeom>
          <a:solidFill>
            <a:schemeClr val="accent2">
              <a:lumMod val="50000"/>
            </a:schemeClr>
          </a:solidFill>
        </p:spPr>
        <p:txBody>
          <a:bodyPr wrap="square" lIns="0" rtlCol="0">
            <a:spAutoFit/>
          </a:bodyPr>
          <a:lstStyle/>
          <a:p>
            <a:pPr algn="ctr"/>
            <a:r>
              <a:rPr lang="en-US" dirty="0" smtClean="0">
                <a:solidFill>
                  <a:schemeClr val="bg1"/>
                </a:solidFill>
              </a:rPr>
              <a:t>(screen 2 of 3 on the 2014 annual report landing page)</a:t>
            </a:r>
            <a:endParaRPr lang="en-US" dirty="0">
              <a:solidFill>
                <a:schemeClr val="bg1"/>
              </a:solidFill>
            </a:endParaRPr>
          </a:p>
        </p:txBody>
      </p:sp>
      <p:sp>
        <p:nvSpPr>
          <p:cNvPr id="10" name="Down Arrow 9"/>
          <p:cNvSpPr/>
          <p:nvPr/>
        </p:nvSpPr>
        <p:spPr>
          <a:xfrm>
            <a:off x="5105400" y="62484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48767"/>
            <a:ext cx="5632807" cy="4938765"/>
          </a:xfrm>
          <a:prstGeom prst="rect">
            <a:avLst/>
          </a:prstGeom>
        </p:spPr>
      </p:pic>
      <p:sp>
        <p:nvSpPr>
          <p:cNvPr id="11" name="TextBox 10"/>
          <p:cNvSpPr txBox="1"/>
          <p:nvPr/>
        </p:nvSpPr>
        <p:spPr>
          <a:xfrm>
            <a:off x="6248400" y="2180272"/>
            <a:ext cx="2651760" cy="1477328"/>
          </a:xfrm>
          <a:prstGeom prst="rect">
            <a:avLst/>
          </a:prstGeom>
          <a:solidFill>
            <a:schemeClr val="accent2">
              <a:lumMod val="50000"/>
            </a:schemeClr>
          </a:solidFill>
        </p:spPr>
        <p:txBody>
          <a:bodyPr wrap="square" rtlCol="0">
            <a:spAutoFit/>
          </a:bodyPr>
          <a:lstStyle/>
          <a:p>
            <a:r>
              <a:rPr lang="en-US" dirty="0" smtClean="0">
                <a:solidFill>
                  <a:schemeClr val="bg1"/>
                </a:solidFill>
              </a:rPr>
              <a:t>Readers can access seven hyper-concise topic summaries that together form an effective executive summary.</a:t>
            </a:r>
            <a:endParaRPr lang="en-US" dirty="0">
              <a:solidFill>
                <a:schemeClr val="bg1"/>
              </a:solidFill>
            </a:endParaRPr>
          </a:p>
        </p:txBody>
      </p:sp>
      <p:sp>
        <p:nvSpPr>
          <p:cNvPr id="12" name="Down Arrow 11"/>
          <p:cNvSpPr/>
          <p:nvPr/>
        </p:nvSpPr>
        <p:spPr>
          <a:xfrm>
            <a:off x="5715000" y="62484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5715000" y="16002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1964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990600"/>
          </a:xfrm>
        </p:spPr>
        <p:txBody>
          <a:bodyPr lIns="0" anchor="ctr">
            <a:normAutofit/>
          </a:bodyPr>
          <a:lstStyle/>
          <a:p>
            <a:r>
              <a:rPr lang="en-US" sz="2400" dirty="0" smtClean="0">
                <a:latin typeface="+mn-lt"/>
              </a:rPr>
              <a:t>Offering concisely packaged summaries of major report sections</a:t>
            </a:r>
            <a:endParaRPr lang="en-US" sz="2400" dirty="0">
              <a:latin typeface="+mn-lt"/>
            </a:endParaRPr>
          </a:p>
        </p:txBody>
      </p:sp>
      <p:sp>
        <p:nvSpPr>
          <p:cNvPr id="6" name="TextBox 5"/>
          <p:cNvSpPr txBox="1"/>
          <p:nvPr/>
        </p:nvSpPr>
        <p:spPr>
          <a:xfrm>
            <a:off x="6248400" y="3962400"/>
            <a:ext cx="2651760" cy="1477328"/>
          </a:xfrm>
          <a:prstGeom prst="rect">
            <a:avLst/>
          </a:prstGeom>
          <a:solidFill>
            <a:schemeClr val="accent2">
              <a:lumMod val="50000"/>
            </a:schemeClr>
          </a:solidFill>
        </p:spPr>
        <p:txBody>
          <a:bodyPr wrap="square" rtlCol="0">
            <a:spAutoFit/>
          </a:bodyPr>
          <a:lstStyle/>
          <a:p>
            <a:r>
              <a:rPr lang="en-US" dirty="0" smtClean="0">
                <a:solidFill>
                  <a:schemeClr val="bg1"/>
                </a:solidFill>
              </a:rPr>
              <a:t>This summary can be read in less than a minute, and readers who want more detail can click through to get it.</a:t>
            </a:r>
            <a:endParaRPr lang="en-US" dirty="0">
              <a:solidFill>
                <a:schemeClr val="bg1"/>
              </a:solidFill>
            </a:endParaRPr>
          </a:p>
        </p:txBody>
      </p:sp>
      <p:sp>
        <p:nvSpPr>
          <p:cNvPr id="8" name="TextBox 7"/>
          <p:cNvSpPr txBox="1"/>
          <p:nvPr/>
        </p:nvSpPr>
        <p:spPr>
          <a:xfrm>
            <a:off x="457200" y="1143001"/>
            <a:ext cx="5730326" cy="369332"/>
          </a:xfrm>
          <a:prstGeom prst="rect">
            <a:avLst/>
          </a:prstGeom>
          <a:solidFill>
            <a:schemeClr val="accent2">
              <a:lumMod val="50000"/>
            </a:schemeClr>
          </a:solidFill>
        </p:spPr>
        <p:txBody>
          <a:bodyPr wrap="square" lIns="0" rtlCol="0">
            <a:spAutoFit/>
          </a:bodyPr>
          <a:lstStyle/>
          <a:p>
            <a:pPr algn="ctr"/>
            <a:r>
              <a:rPr lang="en-US" dirty="0" smtClean="0">
                <a:solidFill>
                  <a:schemeClr val="bg1"/>
                </a:solidFill>
              </a:rPr>
              <a:t>(showing one of the “Fast read” pop-out sections)</a:t>
            </a:r>
            <a:endParaRPr lang="en-US" dirty="0">
              <a:solidFill>
                <a:schemeClr val="bg1"/>
              </a:solidFill>
            </a:endParaRPr>
          </a:p>
        </p:txBody>
      </p:sp>
      <p:sp>
        <p:nvSpPr>
          <p:cNvPr id="11" name="TextBox 10"/>
          <p:cNvSpPr txBox="1"/>
          <p:nvPr/>
        </p:nvSpPr>
        <p:spPr>
          <a:xfrm>
            <a:off x="6248400" y="2180272"/>
            <a:ext cx="2651760" cy="923330"/>
          </a:xfrm>
          <a:prstGeom prst="rect">
            <a:avLst/>
          </a:prstGeom>
          <a:solidFill>
            <a:schemeClr val="accent2">
              <a:lumMod val="50000"/>
            </a:schemeClr>
          </a:solidFill>
        </p:spPr>
        <p:txBody>
          <a:bodyPr wrap="square" rtlCol="0">
            <a:spAutoFit/>
          </a:bodyPr>
          <a:lstStyle/>
          <a:p>
            <a:r>
              <a:rPr lang="en-US" dirty="0" smtClean="0">
                <a:solidFill>
                  <a:schemeClr val="bg1"/>
                </a:solidFill>
              </a:rPr>
              <a:t>Here is the first of the seven pop-out sections under “Fast reads.”</a:t>
            </a:r>
            <a:endParaRPr lang="en-US"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670" y="1578485"/>
            <a:ext cx="3933930" cy="5098208"/>
          </a:xfrm>
          <a:prstGeom prst="rect">
            <a:avLst/>
          </a:prstGeom>
        </p:spPr>
      </p:pic>
    </p:spTree>
    <p:extLst>
      <p:ext uri="{BB962C8B-B14F-4D97-AF65-F5344CB8AC3E}">
        <p14:creationId xmlns:p14="http://schemas.microsoft.com/office/powerpoint/2010/main" val="1396635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990600"/>
          </a:xfrm>
        </p:spPr>
        <p:txBody>
          <a:bodyPr lIns="0" anchor="ctr">
            <a:normAutofit/>
          </a:bodyPr>
          <a:lstStyle/>
          <a:p>
            <a:r>
              <a:rPr lang="en-US" sz="2400" dirty="0" smtClean="0">
                <a:latin typeface="+mn-lt"/>
              </a:rPr>
              <a:t>Offering the full report in printable format</a:t>
            </a:r>
            <a:endParaRPr lang="en-US" sz="2400" dirty="0">
              <a:latin typeface="+mn-lt"/>
            </a:endParaRPr>
          </a:p>
        </p:txBody>
      </p:sp>
      <p:sp>
        <p:nvSpPr>
          <p:cNvPr id="6" name="TextBox 5"/>
          <p:cNvSpPr txBox="1"/>
          <p:nvPr/>
        </p:nvSpPr>
        <p:spPr>
          <a:xfrm>
            <a:off x="6248400" y="3932872"/>
            <a:ext cx="2651760" cy="1477328"/>
          </a:xfrm>
          <a:prstGeom prst="rect">
            <a:avLst/>
          </a:prstGeom>
          <a:solidFill>
            <a:schemeClr val="accent2">
              <a:lumMod val="50000"/>
            </a:schemeClr>
          </a:solidFill>
        </p:spPr>
        <p:txBody>
          <a:bodyPr wrap="square" rtlCol="0">
            <a:spAutoFit/>
          </a:bodyPr>
          <a:lstStyle/>
          <a:p>
            <a:r>
              <a:rPr lang="en-US" dirty="0" smtClean="0">
                <a:solidFill>
                  <a:schemeClr val="bg1"/>
                </a:solidFill>
              </a:rPr>
              <a:t>Duplicate navigation links let readers jump to specific report sections without scrolling back up the landing page.</a:t>
            </a:r>
            <a:endParaRPr lang="en-US" dirty="0">
              <a:solidFill>
                <a:schemeClr val="bg1"/>
              </a:solidFill>
            </a:endParaRPr>
          </a:p>
        </p:txBody>
      </p:sp>
      <p:sp>
        <p:nvSpPr>
          <p:cNvPr id="8" name="TextBox 7"/>
          <p:cNvSpPr txBox="1"/>
          <p:nvPr/>
        </p:nvSpPr>
        <p:spPr>
          <a:xfrm>
            <a:off x="457200" y="1143001"/>
            <a:ext cx="5730326" cy="369332"/>
          </a:xfrm>
          <a:prstGeom prst="rect">
            <a:avLst/>
          </a:prstGeom>
          <a:solidFill>
            <a:schemeClr val="accent2">
              <a:lumMod val="50000"/>
            </a:schemeClr>
          </a:solidFill>
        </p:spPr>
        <p:txBody>
          <a:bodyPr wrap="square" lIns="0" rtlCol="0">
            <a:spAutoFit/>
          </a:bodyPr>
          <a:lstStyle/>
          <a:p>
            <a:pPr algn="ctr"/>
            <a:r>
              <a:rPr lang="en-US" dirty="0" smtClean="0">
                <a:solidFill>
                  <a:schemeClr val="bg1"/>
                </a:solidFill>
              </a:rPr>
              <a:t>(screen 3 of 3 on the 2014 annual report landing page)</a:t>
            </a:r>
            <a:endParaRPr lang="en-US" dirty="0">
              <a:solidFill>
                <a:schemeClr val="bg1"/>
              </a:solidFill>
            </a:endParaRPr>
          </a:p>
        </p:txBody>
      </p:sp>
      <p:sp>
        <p:nvSpPr>
          <p:cNvPr id="11" name="TextBox 10"/>
          <p:cNvSpPr txBox="1"/>
          <p:nvPr/>
        </p:nvSpPr>
        <p:spPr>
          <a:xfrm>
            <a:off x="6248400" y="1752600"/>
            <a:ext cx="2651760" cy="1477328"/>
          </a:xfrm>
          <a:prstGeom prst="rect">
            <a:avLst/>
          </a:prstGeom>
          <a:solidFill>
            <a:schemeClr val="accent2">
              <a:lumMod val="50000"/>
            </a:schemeClr>
          </a:solidFill>
        </p:spPr>
        <p:txBody>
          <a:bodyPr wrap="square" rtlCol="0">
            <a:spAutoFit/>
          </a:bodyPr>
          <a:lstStyle/>
          <a:p>
            <a:r>
              <a:rPr lang="en-US" dirty="0" smtClean="0">
                <a:solidFill>
                  <a:schemeClr val="bg1"/>
                </a:solidFill>
              </a:rPr>
              <a:t>Readers who want the entire </a:t>
            </a:r>
            <a:r>
              <a:rPr lang="en-US" dirty="0">
                <a:solidFill>
                  <a:schemeClr val="bg1"/>
                </a:solidFill>
              </a:rPr>
              <a:t>report (or only the financial statements) as </a:t>
            </a:r>
            <a:r>
              <a:rPr lang="en-US" dirty="0" smtClean="0">
                <a:solidFill>
                  <a:schemeClr val="bg1"/>
                </a:solidFill>
              </a:rPr>
              <a:t>a single file can download both PDFs here.</a:t>
            </a:r>
            <a:endParaRPr lang="en-US" dirty="0">
              <a:solidFill>
                <a:schemeClr val="bg1"/>
              </a:solidFill>
            </a:endParaRPr>
          </a:p>
        </p:txBody>
      </p:sp>
      <p:sp>
        <p:nvSpPr>
          <p:cNvPr id="13" name="Down Arrow 12"/>
          <p:cNvSpPr/>
          <p:nvPr/>
        </p:nvSpPr>
        <p:spPr>
          <a:xfrm>
            <a:off x="5715000" y="16002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935983"/>
            <a:ext cx="5500846" cy="3474218"/>
          </a:xfrm>
          <a:prstGeom prst="rect">
            <a:avLst/>
          </a:prstGeom>
        </p:spPr>
      </p:pic>
    </p:spTree>
    <p:extLst>
      <p:ext uri="{BB962C8B-B14F-4D97-AF65-F5344CB8AC3E}">
        <p14:creationId xmlns:p14="http://schemas.microsoft.com/office/powerpoint/2010/main" val="2251243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990600"/>
          </a:xfrm>
        </p:spPr>
        <p:txBody>
          <a:bodyPr lIns="0" anchor="ctr">
            <a:normAutofit/>
          </a:bodyPr>
          <a:lstStyle/>
          <a:p>
            <a:r>
              <a:rPr lang="en-US" sz="2400" dirty="0" smtClean="0">
                <a:latin typeface="+mn-lt"/>
              </a:rPr>
              <a:t>Providing easy access to other reports of potential interest</a:t>
            </a:r>
            <a:endParaRPr lang="en-US" sz="2400" dirty="0">
              <a:latin typeface="+mn-lt"/>
            </a:endParaRPr>
          </a:p>
        </p:txBody>
      </p:sp>
      <p:sp>
        <p:nvSpPr>
          <p:cNvPr id="6" name="TextBox 5"/>
          <p:cNvSpPr txBox="1"/>
          <p:nvPr/>
        </p:nvSpPr>
        <p:spPr>
          <a:xfrm>
            <a:off x="6248400" y="3878288"/>
            <a:ext cx="2651760" cy="1754326"/>
          </a:xfrm>
          <a:prstGeom prst="rect">
            <a:avLst/>
          </a:prstGeom>
          <a:solidFill>
            <a:schemeClr val="accent2">
              <a:lumMod val="50000"/>
            </a:schemeClr>
          </a:solidFill>
        </p:spPr>
        <p:txBody>
          <a:bodyPr wrap="square" rtlCol="0">
            <a:spAutoFit/>
          </a:bodyPr>
          <a:lstStyle/>
          <a:p>
            <a:r>
              <a:rPr lang="en-US" dirty="0" smtClean="0">
                <a:solidFill>
                  <a:schemeClr val="bg1"/>
                </a:solidFill>
              </a:rPr>
              <a:t>Note also how the entire report’s look-and-feel is unified by a common color palette and thematically related artwork.</a:t>
            </a:r>
            <a:endParaRPr lang="en-US" dirty="0">
              <a:solidFill>
                <a:schemeClr val="bg1"/>
              </a:solidFill>
            </a:endParaRPr>
          </a:p>
        </p:txBody>
      </p:sp>
      <p:sp>
        <p:nvSpPr>
          <p:cNvPr id="8" name="TextBox 7"/>
          <p:cNvSpPr txBox="1"/>
          <p:nvPr/>
        </p:nvSpPr>
        <p:spPr>
          <a:xfrm>
            <a:off x="457200" y="1143001"/>
            <a:ext cx="5730326" cy="369332"/>
          </a:xfrm>
          <a:prstGeom prst="rect">
            <a:avLst/>
          </a:prstGeom>
          <a:solidFill>
            <a:schemeClr val="accent2">
              <a:lumMod val="50000"/>
            </a:schemeClr>
          </a:solidFill>
        </p:spPr>
        <p:txBody>
          <a:bodyPr wrap="square" lIns="0" rtlCol="0">
            <a:spAutoFit/>
          </a:bodyPr>
          <a:lstStyle/>
          <a:p>
            <a:pPr algn="ctr"/>
            <a:r>
              <a:rPr lang="en-US" dirty="0" smtClean="0">
                <a:solidFill>
                  <a:schemeClr val="bg1"/>
                </a:solidFill>
              </a:rPr>
              <a:t>(drop-down menu at top center of landing page)</a:t>
            </a:r>
            <a:endParaRPr lang="en-US" dirty="0">
              <a:solidFill>
                <a:schemeClr val="bg1"/>
              </a:solidFill>
            </a:endParaRPr>
          </a:p>
        </p:txBody>
      </p:sp>
      <p:sp>
        <p:nvSpPr>
          <p:cNvPr id="11" name="TextBox 10"/>
          <p:cNvSpPr txBox="1"/>
          <p:nvPr/>
        </p:nvSpPr>
        <p:spPr>
          <a:xfrm>
            <a:off x="6248400" y="1752600"/>
            <a:ext cx="2651760" cy="1477328"/>
          </a:xfrm>
          <a:prstGeom prst="rect">
            <a:avLst/>
          </a:prstGeom>
          <a:solidFill>
            <a:schemeClr val="accent2">
              <a:lumMod val="50000"/>
            </a:schemeClr>
          </a:solidFill>
        </p:spPr>
        <p:txBody>
          <a:bodyPr wrap="square" rtlCol="0">
            <a:spAutoFit/>
          </a:bodyPr>
          <a:lstStyle/>
          <a:p>
            <a:r>
              <a:rPr lang="en-US" dirty="0" smtClean="0">
                <a:solidFill>
                  <a:schemeClr val="bg1"/>
                </a:solidFill>
              </a:rPr>
              <a:t>Drop-down menu at top center of the landing page provides access to two other reports that some visitors will want to see.</a:t>
            </a:r>
            <a:endParaRPr lang="en-US"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752600"/>
            <a:ext cx="5730326" cy="3880014"/>
          </a:xfrm>
          <a:prstGeom prst="rect">
            <a:avLst/>
          </a:prstGeom>
        </p:spPr>
      </p:pic>
    </p:spTree>
    <p:extLst>
      <p:ext uri="{BB962C8B-B14F-4D97-AF65-F5344CB8AC3E}">
        <p14:creationId xmlns:p14="http://schemas.microsoft.com/office/powerpoint/2010/main" val="3419306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990600"/>
          </a:xfrm>
        </p:spPr>
        <p:txBody>
          <a:bodyPr lIns="0" anchor="ctr">
            <a:normAutofit/>
          </a:bodyPr>
          <a:lstStyle/>
          <a:p>
            <a:r>
              <a:rPr lang="en-US" sz="2400" dirty="0" smtClean="0">
                <a:latin typeface="+mn-lt"/>
              </a:rPr>
              <a:t>Making individual sections easy to navigate</a:t>
            </a:r>
            <a:endParaRPr lang="en-US" sz="2400" dirty="0">
              <a:latin typeface="+mn-lt"/>
            </a:endParaRPr>
          </a:p>
        </p:txBody>
      </p:sp>
      <p:sp>
        <p:nvSpPr>
          <p:cNvPr id="6" name="TextBox 5"/>
          <p:cNvSpPr txBox="1"/>
          <p:nvPr/>
        </p:nvSpPr>
        <p:spPr>
          <a:xfrm>
            <a:off x="6187526" y="2819400"/>
            <a:ext cx="2651760" cy="1477328"/>
          </a:xfrm>
          <a:prstGeom prst="rect">
            <a:avLst/>
          </a:prstGeom>
          <a:solidFill>
            <a:schemeClr val="accent2">
              <a:lumMod val="50000"/>
            </a:schemeClr>
          </a:solidFill>
        </p:spPr>
        <p:txBody>
          <a:bodyPr wrap="square" rtlCol="0">
            <a:spAutoFit/>
          </a:bodyPr>
          <a:lstStyle/>
          <a:p>
            <a:r>
              <a:rPr lang="en-US" dirty="0" smtClean="0">
                <a:solidFill>
                  <a:schemeClr val="bg1"/>
                </a:solidFill>
              </a:rPr>
              <a:t>Each major section in the report has its own clickable table of contents so readers can jump to parts of interest.</a:t>
            </a:r>
            <a:endParaRPr lang="en-US" dirty="0">
              <a:solidFill>
                <a:schemeClr val="bg1"/>
              </a:solidFill>
            </a:endParaRPr>
          </a:p>
        </p:txBody>
      </p:sp>
      <p:sp>
        <p:nvSpPr>
          <p:cNvPr id="8" name="TextBox 7"/>
          <p:cNvSpPr txBox="1"/>
          <p:nvPr/>
        </p:nvSpPr>
        <p:spPr>
          <a:xfrm>
            <a:off x="457200" y="1143001"/>
            <a:ext cx="5730326" cy="369332"/>
          </a:xfrm>
          <a:prstGeom prst="rect">
            <a:avLst/>
          </a:prstGeom>
          <a:solidFill>
            <a:schemeClr val="accent2">
              <a:lumMod val="50000"/>
            </a:schemeClr>
          </a:solidFill>
        </p:spPr>
        <p:txBody>
          <a:bodyPr wrap="square" lIns="0" rtlCol="0">
            <a:spAutoFit/>
          </a:bodyPr>
          <a:lstStyle/>
          <a:p>
            <a:pPr algn="ctr"/>
            <a:r>
              <a:rPr lang="en-US" dirty="0" smtClean="0">
                <a:solidFill>
                  <a:schemeClr val="bg1"/>
                </a:solidFill>
              </a:rPr>
              <a:t>(one of the four featured sections)</a:t>
            </a:r>
            <a:endParaRPr lang="en-US"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1752600"/>
            <a:ext cx="5562600" cy="4935964"/>
          </a:xfrm>
          <a:prstGeom prst="rect">
            <a:avLst/>
          </a:prstGeom>
        </p:spPr>
      </p:pic>
      <p:sp>
        <p:nvSpPr>
          <p:cNvPr id="9" name="TextBox 8"/>
          <p:cNvSpPr txBox="1"/>
          <p:nvPr/>
        </p:nvSpPr>
        <p:spPr>
          <a:xfrm>
            <a:off x="6187526" y="4572000"/>
            <a:ext cx="2651760" cy="1200329"/>
          </a:xfrm>
          <a:prstGeom prst="rect">
            <a:avLst/>
          </a:prstGeom>
          <a:solidFill>
            <a:schemeClr val="accent2">
              <a:lumMod val="50000"/>
            </a:schemeClr>
          </a:solidFill>
        </p:spPr>
        <p:txBody>
          <a:bodyPr wrap="square" rtlCol="0">
            <a:spAutoFit/>
          </a:bodyPr>
          <a:lstStyle/>
          <a:p>
            <a:r>
              <a:rPr lang="en-US" dirty="0" smtClean="0">
                <a:solidFill>
                  <a:schemeClr val="bg1"/>
                </a:solidFill>
              </a:rPr>
              <a:t>The table of contents floats, so it always stays in view even as readers scroll down.</a:t>
            </a:r>
            <a:endParaRPr lang="en-US" dirty="0">
              <a:solidFill>
                <a:schemeClr val="bg1"/>
              </a:solidFill>
            </a:endParaRPr>
          </a:p>
        </p:txBody>
      </p:sp>
    </p:spTree>
    <p:extLst>
      <p:ext uri="{BB962C8B-B14F-4D97-AF65-F5344CB8AC3E}">
        <p14:creationId xmlns:p14="http://schemas.microsoft.com/office/powerpoint/2010/main" val="839336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990600"/>
          </a:xfrm>
        </p:spPr>
        <p:txBody>
          <a:bodyPr lIns="0" anchor="ctr">
            <a:normAutofit/>
          </a:bodyPr>
          <a:lstStyle/>
          <a:p>
            <a:r>
              <a:rPr lang="en-US" sz="2400" dirty="0" smtClean="0">
                <a:latin typeface="+mn-lt"/>
              </a:rPr>
              <a:t>Making it mobile-friendly</a:t>
            </a:r>
            <a:endParaRPr lang="en-US" sz="2400" dirty="0">
              <a:latin typeface="+mn-lt"/>
            </a:endParaRPr>
          </a:p>
        </p:txBody>
      </p:sp>
      <p:sp>
        <p:nvSpPr>
          <p:cNvPr id="6" name="TextBox 5"/>
          <p:cNvSpPr txBox="1"/>
          <p:nvPr/>
        </p:nvSpPr>
        <p:spPr>
          <a:xfrm>
            <a:off x="6187526" y="2819400"/>
            <a:ext cx="2651760" cy="2308324"/>
          </a:xfrm>
          <a:prstGeom prst="rect">
            <a:avLst/>
          </a:prstGeom>
          <a:solidFill>
            <a:schemeClr val="accent2">
              <a:lumMod val="50000"/>
            </a:schemeClr>
          </a:solidFill>
        </p:spPr>
        <p:txBody>
          <a:bodyPr wrap="square" rtlCol="0">
            <a:spAutoFit/>
          </a:bodyPr>
          <a:lstStyle/>
          <a:p>
            <a:r>
              <a:rPr lang="en-US" dirty="0" smtClean="0">
                <a:solidFill>
                  <a:schemeClr val="bg1"/>
                </a:solidFill>
              </a:rPr>
              <a:t>The report is also easy to read on mobile devices.</a:t>
            </a:r>
          </a:p>
          <a:p>
            <a:endParaRPr lang="en-US" dirty="0">
              <a:solidFill>
                <a:schemeClr val="bg1"/>
              </a:solidFill>
            </a:endParaRPr>
          </a:p>
          <a:p>
            <a:r>
              <a:rPr lang="en-US" dirty="0" smtClean="0">
                <a:solidFill>
                  <a:schemeClr val="bg1"/>
                </a:solidFill>
              </a:rPr>
              <a:t>Short headlines and simple navigation are among the keys to ensuring readability on small screens.</a:t>
            </a:r>
            <a:endParaRPr lang="en-US" dirty="0">
              <a:solidFill>
                <a:schemeClr val="bg1"/>
              </a:solidFill>
            </a:endParaRPr>
          </a:p>
        </p:txBody>
      </p:sp>
      <p:sp>
        <p:nvSpPr>
          <p:cNvPr id="8" name="TextBox 7"/>
          <p:cNvSpPr txBox="1"/>
          <p:nvPr/>
        </p:nvSpPr>
        <p:spPr>
          <a:xfrm>
            <a:off x="457200" y="1143001"/>
            <a:ext cx="5730326" cy="369332"/>
          </a:xfrm>
          <a:prstGeom prst="rect">
            <a:avLst/>
          </a:prstGeom>
          <a:solidFill>
            <a:schemeClr val="accent2">
              <a:lumMod val="50000"/>
            </a:schemeClr>
          </a:solidFill>
        </p:spPr>
        <p:txBody>
          <a:bodyPr wrap="square" lIns="0" rtlCol="0">
            <a:spAutoFit/>
          </a:bodyPr>
          <a:lstStyle/>
          <a:p>
            <a:pPr algn="ctr"/>
            <a:r>
              <a:rPr lang="en-US" dirty="0" smtClean="0">
                <a:solidFill>
                  <a:schemeClr val="bg1"/>
                </a:solidFill>
              </a:rPr>
              <a:t>(screen shot taken on mobile device)</a:t>
            </a:r>
            <a:endParaRPr lang="en-US" dirty="0">
              <a:solidFill>
                <a:schemeClr val="bg1"/>
              </a:solidFill>
            </a:endParaRPr>
          </a:p>
        </p:txBody>
      </p:sp>
      <p:sp>
        <p:nvSpPr>
          <p:cNvPr id="5" name="Rectangle 4"/>
          <p:cNvSpPr/>
          <p:nvPr/>
        </p:nvSpPr>
        <p:spPr>
          <a:xfrm>
            <a:off x="304800" y="6019800"/>
            <a:ext cx="4267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743164"/>
            <a:ext cx="3352800" cy="5029200"/>
          </a:xfrm>
          <a:prstGeom prst="rect">
            <a:avLst/>
          </a:prstGeom>
        </p:spPr>
      </p:pic>
    </p:spTree>
    <p:extLst>
      <p:ext uri="{BB962C8B-B14F-4D97-AF65-F5344CB8AC3E}">
        <p14:creationId xmlns:p14="http://schemas.microsoft.com/office/powerpoint/2010/main" val="41166424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Origin</Template>
  <TotalTime>517</TotalTime>
  <Words>1119</Words>
  <Application>Microsoft Office PowerPoint</Application>
  <PresentationFormat>On-screen Show (4:3)</PresentationFormat>
  <Paragraphs>64</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Bookman Old Style</vt:lpstr>
      <vt:lpstr>Calibri</vt:lpstr>
      <vt:lpstr>Gill Sans MT</vt:lpstr>
      <vt:lpstr>Wingdings</vt:lpstr>
      <vt:lpstr>Wingdings 3</vt:lpstr>
      <vt:lpstr>Origin</vt:lpstr>
      <vt:lpstr>Bovée and Thill Business Communication Hall of Fame</vt:lpstr>
      <vt:lpstr>WPP: Helping readers find their way through a complex report</vt:lpstr>
      <vt:lpstr>Offering site visitors an alternative to reading</vt:lpstr>
      <vt:lpstr>Summarizing major topics for time-pressed readers</vt:lpstr>
      <vt:lpstr>Offering concisely packaged summaries of major report sections</vt:lpstr>
      <vt:lpstr>Offering the full report in printable format</vt:lpstr>
      <vt:lpstr>Providing easy access to other reports of potential interest</vt:lpstr>
      <vt:lpstr>Making individual sections easy to navigate</vt:lpstr>
      <vt:lpstr>Making it mobile-friendly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Communication Hall of Fame</dc:title>
  <dc:creator>George Dovel</dc:creator>
  <cp:lastModifiedBy>George</cp:lastModifiedBy>
  <cp:revision>42</cp:revision>
  <dcterms:created xsi:type="dcterms:W3CDTF">2010-08-22T20:26:14Z</dcterms:created>
  <dcterms:modified xsi:type="dcterms:W3CDTF">2016-01-21T11:47:25Z</dcterms:modified>
</cp:coreProperties>
</file>